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59" r:id="rId3"/>
    <p:sldId id="260" r:id="rId4"/>
    <p:sldId id="261" r:id="rId5"/>
    <p:sldId id="262" r:id="rId6"/>
    <p:sldId id="263" r:id="rId7"/>
    <p:sldId id="264"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A1D00-521B-4C26-A0D2-4FF4FAC4AD75}" type="datetimeFigureOut">
              <a:rPr lang="en-GB" smtClean="0"/>
              <a:t>28/10/2019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C392C-A269-485C-B271-1BFD21B7EAF6}" type="slidenum">
              <a:rPr lang="en-GB" smtClean="0"/>
              <a:t>‹#›</a:t>
            </a:fld>
            <a:endParaRPr lang="en-GB"/>
          </a:p>
        </p:txBody>
      </p:sp>
    </p:spTree>
    <p:extLst>
      <p:ext uri="{BB962C8B-B14F-4D97-AF65-F5344CB8AC3E}">
        <p14:creationId xmlns:p14="http://schemas.microsoft.com/office/powerpoint/2010/main" val="243261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Temples</a:t>
            </a:r>
            <a:r>
              <a:rPr lang="en-GB" baseline="0" dirty="0" smtClean="0"/>
              <a:t> are found everywhere in the Greek World.  Paestum is a Greek colony on the Bay of Naples in Italy, </a:t>
            </a:r>
            <a:r>
              <a:rPr lang="en-GB" baseline="0" dirty="0" err="1" smtClean="0"/>
              <a:t>Sounion</a:t>
            </a:r>
            <a:r>
              <a:rPr lang="en-GB" baseline="0" dirty="0" smtClean="0"/>
              <a:t> is on the coast of Attica to the south east of Athens, while </a:t>
            </a:r>
            <a:r>
              <a:rPr lang="en-GB" baseline="0" dirty="0" err="1" smtClean="0"/>
              <a:t>Bassae</a:t>
            </a:r>
            <a:r>
              <a:rPr lang="en-GB" baseline="0" dirty="0" smtClean="0"/>
              <a:t> is in the central Peloponnese.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2</a:t>
            </a:fld>
            <a:endParaRPr lang="en-GB"/>
          </a:p>
        </p:txBody>
      </p:sp>
    </p:spTree>
    <p:extLst>
      <p:ext uri="{BB962C8B-B14F-4D97-AF65-F5344CB8AC3E}">
        <p14:creationId xmlns:p14="http://schemas.microsoft.com/office/powerpoint/2010/main" val="331973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most famous Greek temple is the Parthenon (completed</a:t>
            </a:r>
            <a:r>
              <a:rPr lang="en-GB" baseline="0" dirty="0" smtClean="0"/>
              <a:t> in 438 BC).  This temple, dedicated to Athena, is on the Acropolis of Athens.</a:t>
            </a:r>
          </a:p>
          <a:p>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3</a:t>
            </a:fld>
            <a:endParaRPr lang="en-GB"/>
          </a:p>
        </p:txBody>
      </p:sp>
    </p:spTree>
    <p:extLst>
      <p:ext uri="{BB962C8B-B14F-4D97-AF65-F5344CB8AC3E}">
        <p14:creationId xmlns:p14="http://schemas.microsoft.com/office/powerpoint/2010/main" val="302230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Temples were constructed to house the cult statue</a:t>
            </a:r>
            <a:r>
              <a:rPr lang="en-GB" baseline="0" dirty="0" smtClean="0"/>
              <a:t> of the god or goddess it was dedicated to.  Most temples were seen as houses to the gods and the statue symbolised the presence of the deity within the temple.  These examples are:</a:t>
            </a:r>
          </a:p>
          <a:p>
            <a:r>
              <a:rPr lang="en-GB" baseline="0" dirty="0" smtClean="0"/>
              <a:t>	1. Reconstruction of the statue of Athena from the Parthenon.</a:t>
            </a:r>
          </a:p>
          <a:p>
            <a:r>
              <a:rPr lang="en-GB" baseline="0" dirty="0" smtClean="0"/>
              <a:t>	2. Statue of Apollo inside a temple from a Greek painted pot.</a:t>
            </a:r>
          </a:p>
          <a:p>
            <a:r>
              <a:rPr lang="en-GB" baseline="0" dirty="0" smtClean="0"/>
              <a:t>	3. Reconstruction of the statue of Zeus from the temple of Zeus at Olympia.</a:t>
            </a:r>
          </a:p>
        </p:txBody>
      </p:sp>
      <p:sp>
        <p:nvSpPr>
          <p:cNvPr id="4" name="Slide Number Placeholder 3"/>
          <p:cNvSpPr>
            <a:spLocks noGrp="1"/>
          </p:cNvSpPr>
          <p:nvPr>
            <p:ph type="sldNum" sz="quarter" idx="10"/>
          </p:nvPr>
        </p:nvSpPr>
        <p:spPr/>
        <p:txBody>
          <a:bodyPr/>
          <a:lstStyle/>
          <a:p>
            <a:fld id="{B70ABCAC-700F-48D2-B12D-AA61FAB7A9C4}" type="slidenum">
              <a:rPr lang="en-GB" smtClean="0"/>
              <a:t>4</a:t>
            </a:fld>
            <a:endParaRPr lang="en-GB"/>
          </a:p>
        </p:txBody>
      </p:sp>
    </p:spTree>
    <p:extLst>
      <p:ext uri="{BB962C8B-B14F-4D97-AF65-F5344CB8AC3E}">
        <p14:creationId xmlns:p14="http://schemas.microsoft.com/office/powerpoint/2010/main" val="188992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Greek temples shared similar architectural elements, including a pediment, columns and a frieze.</a:t>
            </a:r>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5</a:t>
            </a:fld>
            <a:endParaRPr lang="en-GB"/>
          </a:p>
        </p:txBody>
      </p:sp>
    </p:spTree>
    <p:extLst>
      <p:ext uri="{BB962C8B-B14F-4D97-AF65-F5344CB8AC3E}">
        <p14:creationId xmlns:p14="http://schemas.microsoft.com/office/powerpoint/2010/main" val="322607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Greek temples were</a:t>
            </a:r>
            <a:r>
              <a:rPr lang="en-GB" baseline="0" dirty="0" smtClean="0"/>
              <a:t> built on a platform (</a:t>
            </a:r>
            <a:r>
              <a:rPr lang="en-GB" baseline="0" dirty="0" err="1" smtClean="0"/>
              <a:t>stylobate</a:t>
            </a:r>
            <a:r>
              <a:rPr lang="en-GB" baseline="0" dirty="0" smtClean="0"/>
              <a:t>).  The interior of the temple was often divided into three sections: the </a:t>
            </a:r>
            <a:r>
              <a:rPr lang="en-GB" baseline="0" dirty="0" err="1" smtClean="0"/>
              <a:t>cella</a:t>
            </a:r>
            <a:r>
              <a:rPr lang="en-GB" baseline="0" dirty="0" smtClean="0"/>
              <a:t> or </a:t>
            </a:r>
            <a:r>
              <a:rPr lang="en-GB" baseline="0" dirty="0" err="1" smtClean="0"/>
              <a:t>naos</a:t>
            </a:r>
            <a:r>
              <a:rPr lang="en-GB" baseline="0" dirty="0" smtClean="0"/>
              <a:t> where the statue of the god would be located, the </a:t>
            </a:r>
            <a:r>
              <a:rPr lang="en-GB" baseline="0" dirty="0" err="1" smtClean="0"/>
              <a:t>pronaos</a:t>
            </a:r>
            <a:r>
              <a:rPr lang="en-GB" baseline="0" dirty="0" smtClean="0"/>
              <a:t> (front porch) and </a:t>
            </a:r>
            <a:r>
              <a:rPr lang="en-GB" baseline="0" dirty="0" err="1" smtClean="0"/>
              <a:t>opisthodomos</a:t>
            </a:r>
            <a:r>
              <a:rPr lang="en-GB" baseline="0" dirty="0" smtClean="0"/>
              <a:t> (rear porch).  The interior was surrounded by a colonnade (</a:t>
            </a:r>
            <a:r>
              <a:rPr lang="en-GB" baseline="0" dirty="0" err="1" smtClean="0"/>
              <a:t>peristyle</a:t>
            </a:r>
            <a:r>
              <a:rPr lang="en-GB" baseline="0" dirty="0" smtClean="0"/>
              <a:t>) on all four sides.</a:t>
            </a:r>
          </a:p>
          <a:p>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6</a:t>
            </a:fld>
            <a:endParaRPr lang="en-GB"/>
          </a:p>
        </p:txBody>
      </p:sp>
    </p:spTree>
    <p:extLst>
      <p:ext uri="{BB962C8B-B14F-4D97-AF65-F5344CB8AC3E}">
        <p14:creationId xmlns:p14="http://schemas.microsoft.com/office/powerpoint/2010/main" val="97576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Greeks built</a:t>
            </a:r>
            <a:r>
              <a:rPr lang="en-GB" baseline="0" dirty="0" smtClean="0"/>
              <a:t> in distinctive architectural styles, which were later on referred to as ‘orders’.  Each one treated the architectural elements (columns, frieze etc.) differently.</a:t>
            </a:r>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7</a:t>
            </a:fld>
            <a:endParaRPr lang="en-GB"/>
          </a:p>
        </p:txBody>
      </p:sp>
    </p:spTree>
    <p:extLst>
      <p:ext uri="{BB962C8B-B14F-4D97-AF65-F5344CB8AC3E}">
        <p14:creationId xmlns:p14="http://schemas.microsoft.com/office/powerpoint/2010/main" val="56762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Doric frieze consists of distinctive</a:t>
            </a:r>
            <a:r>
              <a:rPr lang="en-GB" baseline="0" dirty="0" smtClean="0"/>
              <a:t> elements referred to as </a:t>
            </a:r>
            <a:r>
              <a:rPr lang="en-GB" baseline="0" dirty="0" err="1" smtClean="0"/>
              <a:t>triglyphs</a:t>
            </a:r>
            <a:r>
              <a:rPr lang="en-GB" baseline="0" dirty="0" smtClean="0"/>
              <a:t>, </a:t>
            </a:r>
            <a:r>
              <a:rPr lang="en-GB" baseline="0" dirty="0" err="1" smtClean="0"/>
              <a:t>metopes</a:t>
            </a:r>
            <a:r>
              <a:rPr lang="en-GB" baseline="0" dirty="0" smtClean="0"/>
              <a:t> and </a:t>
            </a:r>
            <a:r>
              <a:rPr lang="en-GB" baseline="0" dirty="0" err="1" smtClean="0"/>
              <a:t>guttae</a:t>
            </a:r>
            <a:r>
              <a:rPr lang="en-GB" baseline="0" dirty="0" smtClean="0"/>
              <a:t>.  This example is from the </a:t>
            </a:r>
            <a:r>
              <a:rPr lang="en-GB" baseline="0" dirty="0" err="1" smtClean="0"/>
              <a:t>Hephaisteion</a:t>
            </a:r>
            <a:r>
              <a:rPr lang="en-GB" baseline="0" dirty="0" smtClean="0"/>
              <a:t>, a temple to the god </a:t>
            </a:r>
            <a:r>
              <a:rPr lang="en-GB" baseline="0" dirty="0" err="1" smtClean="0"/>
              <a:t>Hephaistos</a:t>
            </a:r>
            <a:r>
              <a:rPr lang="en-GB" baseline="0" dirty="0" smtClean="0"/>
              <a:t> in Athens.</a:t>
            </a:r>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8</a:t>
            </a:fld>
            <a:endParaRPr lang="en-GB"/>
          </a:p>
        </p:txBody>
      </p:sp>
    </p:spTree>
    <p:extLst>
      <p:ext uri="{BB962C8B-B14F-4D97-AF65-F5344CB8AC3E}">
        <p14:creationId xmlns:p14="http://schemas.microsoft.com/office/powerpoint/2010/main" val="44766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the Ionic ‘order’.  The distinctive curled elements on the Ionic column capital are called volutes.</a:t>
            </a:r>
          </a:p>
          <a:p>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9</a:t>
            </a:fld>
            <a:endParaRPr lang="en-GB"/>
          </a:p>
        </p:txBody>
      </p:sp>
    </p:spTree>
    <p:extLst>
      <p:ext uri="{BB962C8B-B14F-4D97-AF65-F5344CB8AC3E}">
        <p14:creationId xmlns:p14="http://schemas.microsoft.com/office/powerpoint/2010/main" val="225808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the Corinthian ‘order’.  The column</a:t>
            </a:r>
            <a:r>
              <a:rPr lang="en-GB" baseline="0" dirty="0" smtClean="0"/>
              <a:t> capitals are decorated with acanthus leaves.</a:t>
            </a:r>
          </a:p>
          <a:p>
            <a:endParaRPr lang="en-GB" dirty="0"/>
          </a:p>
        </p:txBody>
      </p:sp>
      <p:sp>
        <p:nvSpPr>
          <p:cNvPr id="4" name="Slide Number Placeholder 3"/>
          <p:cNvSpPr>
            <a:spLocks noGrp="1"/>
          </p:cNvSpPr>
          <p:nvPr>
            <p:ph type="sldNum" sz="quarter" idx="10"/>
          </p:nvPr>
        </p:nvSpPr>
        <p:spPr/>
        <p:txBody>
          <a:bodyPr/>
          <a:lstStyle/>
          <a:p>
            <a:fld id="{B70ABCAC-700F-48D2-B12D-AA61FAB7A9C4}" type="slidenum">
              <a:rPr lang="en-GB" smtClean="0"/>
              <a:t>10</a:t>
            </a:fld>
            <a:endParaRPr lang="en-GB"/>
          </a:p>
        </p:txBody>
      </p:sp>
    </p:spTree>
    <p:extLst>
      <p:ext uri="{BB962C8B-B14F-4D97-AF65-F5344CB8AC3E}">
        <p14:creationId xmlns:p14="http://schemas.microsoft.com/office/powerpoint/2010/main" val="208107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3D1214-B6DD-4760-B81D-09557655529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65820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D1214-B6DD-4760-B81D-09557655529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123528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D1214-B6DD-4760-B81D-09557655529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49253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C27A760-ED15-4087-B0F4-84EC8E424D1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28445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20AA97-701E-4B75-9031-94ADB71260D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8270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42E4A57-D5BE-41B0-B7FA-4D82E008422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9179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3D1214-B6DD-4760-B81D-09557655529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223241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D1214-B6DD-4760-B81D-09557655529F}" type="datetimeFigureOut">
              <a:rPr lang="en-GB" smtClean="0"/>
              <a:t>28/10/2019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396713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3D1214-B6DD-4760-B81D-09557655529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392177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3D1214-B6DD-4760-B81D-09557655529F}" type="datetimeFigureOut">
              <a:rPr lang="en-GB" smtClean="0"/>
              <a:t>28/10/2019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17870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3D1214-B6DD-4760-B81D-09557655529F}" type="datetimeFigureOut">
              <a:rPr lang="en-GB" smtClean="0"/>
              <a:t>28/10/2019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384828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D1214-B6DD-4760-B81D-09557655529F}" type="datetimeFigureOut">
              <a:rPr lang="en-GB" smtClean="0"/>
              <a:t>28/10/2019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375356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3D1214-B6DD-4760-B81D-09557655529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322135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3D1214-B6DD-4760-B81D-09557655529F}" type="datetimeFigureOut">
              <a:rPr lang="en-GB" smtClean="0"/>
              <a:t>28/10/2019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50CBF-346B-4518-8516-3CC7D1196884}" type="slidenum">
              <a:rPr lang="en-GB" smtClean="0"/>
              <a:t>‹#›</a:t>
            </a:fld>
            <a:endParaRPr lang="en-GB"/>
          </a:p>
        </p:txBody>
      </p:sp>
    </p:spTree>
    <p:extLst>
      <p:ext uri="{BB962C8B-B14F-4D97-AF65-F5344CB8AC3E}">
        <p14:creationId xmlns:p14="http://schemas.microsoft.com/office/powerpoint/2010/main" val="417711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D1214-B6DD-4760-B81D-09557655529F}" type="datetimeFigureOut">
              <a:rPr lang="en-GB" smtClean="0"/>
              <a:t>28/10/2019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50CBF-346B-4518-8516-3CC7D1196884}" type="slidenum">
              <a:rPr lang="en-GB" smtClean="0"/>
              <a:t>‹#›</a:t>
            </a:fld>
            <a:endParaRPr lang="en-GB"/>
          </a:p>
        </p:txBody>
      </p:sp>
    </p:spTree>
    <p:extLst>
      <p:ext uri="{BB962C8B-B14F-4D97-AF65-F5344CB8AC3E}">
        <p14:creationId xmlns:p14="http://schemas.microsoft.com/office/powerpoint/2010/main" val="51864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71400"/>
            <a:ext cx="9144000" cy="2387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Greek Temples</a:t>
            </a:r>
          </a:p>
        </p:txBody>
      </p:sp>
      <p:pic>
        <p:nvPicPr>
          <p:cNvPr id="5" name="Picture 2" descr="J:\Logos\NcleUni.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82" y="5404275"/>
            <a:ext cx="3030012" cy="99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J:\Logos\HANCOCK_cmyk_col_po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281" y="4869160"/>
            <a:ext cx="1510349" cy="168709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22688" y="1602773"/>
            <a:ext cx="4601485" cy="3451114"/>
          </a:xfrm>
        </p:spPr>
      </p:pic>
    </p:spTree>
    <p:extLst>
      <p:ext uri="{BB962C8B-B14F-4D97-AF65-F5344CB8AC3E}">
        <p14:creationId xmlns:p14="http://schemas.microsoft.com/office/powerpoint/2010/main" val="189590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GB" altLang="en-US" dirty="0" smtClean="0"/>
              <a:t>Corinthian</a:t>
            </a:r>
          </a:p>
        </p:txBody>
      </p:sp>
      <p:pic>
        <p:nvPicPr>
          <p:cNvPr id="17411" name="Picture 8" descr="P209000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789355" y="1376216"/>
            <a:ext cx="6896484" cy="5172363"/>
          </a:xfrm>
          <a:noFill/>
        </p:spPr>
      </p:pic>
    </p:spTree>
    <p:extLst>
      <p:ext uri="{BB962C8B-B14F-4D97-AF65-F5344CB8AC3E}">
        <p14:creationId xmlns:p14="http://schemas.microsoft.com/office/powerpoint/2010/main" val="293664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Greek Temples</a:t>
            </a:r>
            <a:endParaRPr lang="en-GB" dirty="0"/>
          </a:p>
        </p:txBody>
      </p:sp>
      <p:pic>
        <p:nvPicPr>
          <p:cNvPr id="8" name="Content Placeholder 7"/>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516579" y="1299599"/>
            <a:ext cx="2913265" cy="2185988"/>
          </a:xfrm>
        </p:spPr>
      </p:pic>
      <p:pic>
        <p:nvPicPr>
          <p:cNvPr id="9" name="Content Placeholder 8"/>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2516578" y="4055950"/>
            <a:ext cx="3183202" cy="2187575"/>
          </a:xfrm>
        </p:spPr>
      </p:pic>
      <p:pic>
        <p:nvPicPr>
          <p:cNvPr id="10" name="Content Placeholder 9"/>
          <p:cNvPicPr>
            <a:picLocks noGrp="1" noChangeAspect="1"/>
          </p:cNvPicPr>
          <p:nvPr>
            <p:ph sz="half" idx="3"/>
          </p:nvPr>
        </p:nvPicPr>
        <p:blipFill>
          <a:blip r:embed="rId5" cstate="print">
            <a:extLst>
              <a:ext uri="{28A0092B-C50C-407E-A947-70E740481C1C}">
                <a14:useLocalDpi xmlns:a14="http://schemas.microsoft.com/office/drawing/2010/main" val="0"/>
              </a:ext>
            </a:extLst>
          </a:blip>
          <a:stretch>
            <a:fillRect/>
          </a:stretch>
        </p:blipFill>
        <p:spPr>
          <a:xfrm>
            <a:off x="6235158" y="1988840"/>
            <a:ext cx="4038600" cy="2692400"/>
          </a:xfrm>
        </p:spPr>
      </p:pic>
      <p:sp>
        <p:nvSpPr>
          <p:cNvPr id="2" name="TextBox 1"/>
          <p:cNvSpPr txBox="1"/>
          <p:nvPr/>
        </p:nvSpPr>
        <p:spPr>
          <a:xfrm>
            <a:off x="2432115" y="6268924"/>
            <a:ext cx="3267666" cy="461665"/>
          </a:xfrm>
          <a:prstGeom prst="rect">
            <a:avLst/>
          </a:prstGeom>
          <a:noFill/>
        </p:spPr>
        <p:txBody>
          <a:bodyPr wrap="square" rtlCol="0">
            <a:spAutoFit/>
          </a:bodyPr>
          <a:lstStyle/>
          <a:p>
            <a:pPr algn="ctr"/>
            <a:r>
              <a:rPr lang="en-GB" sz="2400" dirty="0"/>
              <a:t>Temple of Apollo, </a:t>
            </a:r>
            <a:r>
              <a:rPr lang="en-GB" sz="2400" dirty="0" err="1"/>
              <a:t>Bassae</a:t>
            </a:r>
            <a:endParaRPr lang="en-GB" sz="2400" dirty="0"/>
          </a:p>
        </p:txBody>
      </p:sp>
      <p:sp>
        <p:nvSpPr>
          <p:cNvPr id="3" name="TextBox 2"/>
          <p:cNvSpPr txBox="1"/>
          <p:nvPr/>
        </p:nvSpPr>
        <p:spPr>
          <a:xfrm>
            <a:off x="6235158" y="4955875"/>
            <a:ext cx="4038600" cy="461665"/>
          </a:xfrm>
          <a:prstGeom prst="rect">
            <a:avLst/>
          </a:prstGeom>
          <a:noFill/>
        </p:spPr>
        <p:txBody>
          <a:bodyPr wrap="square" rtlCol="0">
            <a:spAutoFit/>
          </a:bodyPr>
          <a:lstStyle/>
          <a:p>
            <a:pPr algn="ctr"/>
            <a:r>
              <a:rPr lang="en-GB" sz="2400" dirty="0"/>
              <a:t>Temple of Poseidon, </a:t>
            </a:r>
            <a:r>
              <a:rPr lang="en-GB" sz="2400" dirty="0" err="1"/>
              <a:t>Sounion</a:t>
            </a:r>
            <a:endParaRPr lang="en-GB" sz="2400" dirty="0"/>
          </a:p>
        </p:txBody>
      </p:sp>
      <p:sp>
        <p:nvSpPr>
          <p:cNvPr id="5" name="TextBox 4"/>
          <p:cNvSpPr txBox="1"/>
          <p:nvPr/>
        </p:nvSpPr>
        <p:spPr>
          <a:xfrm>
            <a:off x="2328421" y="3586102"/>
            <a:ext cx="3371359" cy="461665"/>
          </a:xfrm>
          <a:prstGeom prst="rect">
            <a:avLst/>
          </a:prstGeom>
          <a:noFill/>
        </p:spPr>
        <p:txBody>
          <a:bodyPr wrap="square" rtlCol="0">
            <a:spAutoFit/>
          </a:bodyPr>
          <a:lstStyle/>
          <a:p>
            <a:pPr algn="ctr"/>
            <a:r>
              <a:rPr lang="en-GB" sz="2400" dirty="0"/>
              <a:t>Temple of Hera, Paestum</a:t>
            </a:r>
          </a:p>
        </p:txBody>
      </p:sp>
    </p:spTree>
    <p:extLst>
      <p:ext uri="{BB962C8B-B14F-4D97-AF65-F5344CB8AC3E}">
        <p14:creationId xmlns:p14="http://schemas.microsoft.com/office/powerpoint/2010/main" val="33562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Parthenon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8692" y="1600201"/>
            <a:ext cx="6034617" cy="4525963"/>
          </a:xfrm>
        </p:spPr>
      </p:pic>
    </p:spTree>
    <p:extLst>
      <p:ext uri="{BB962C8B-B14F-4D97-AF65-F5344CB8AC3E}">
        <p14:creationId xmlns:p14="http://schemas.microsoft.com/office/powerpoint/2010/main" val="172111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they for?</a:t>
            </a:r>
            <a:endParaRPr lang="en-GB" dirty="0"/>
          </a:p>
        </p:txBody>
      </p:sp>
      <p:pic>
        <p:nvPicPr>
          <p:cNvPr id="6" name="Content Placeholder 5"/>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266902" y="1602149"/>
            <a:ext cx="1467196" cy="2182091"/>
          </a:xfrm>
        </p:spPr>
      </p:pic>
      <p:pic>
        <p:nvPicPr>
          <p:cNvPr id="7" name="Content Placeholder 6"/>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2057400" y="4497872"/>
            <a:ext cx="4038600" cy="1637876"/>
          </a:xfrm>
        </p:spPr>
      </p:pic>
      <p:pic>
        <p:nvPicPr>
          <p:cNvPr id="8" name="Content Placeholder 7"/>
          <p:cNvPicPr>
            <a:picLocks noGrp="1" noChangeAspect="1"/>
          </p:cNvPicPr>
          <p:nvPr>
            <p:ph sz="half" idx="3"/>
          </p:nvPr>
        </p:nvPicPr>
        <p:blipFill>
          <a:blip r:embed="rId5">
            <a:extLst>
              <a:ext uri="{28A0092B-C50C-407E-A947-70E740481C1C}">
                <a14:useLocalDpi xmlns:a14="http://schemas.microsoft.com/office/drawing/2010/main" val="0"/>
              </a:ext>
            </a:extLst>
          </a:blip>
          <a:stretch>
            <a:fillRect/>
          </a:stretch>
        </p:blipFill>
        <p:spPr>
          <a:xfrm>
            <a:off x="7030212" y="2034381"/>
            <a:ext cx="2322576" cy="3657600"/>
          </a:xfrm>
        </p:spPr>
      </p:pic>
      <p:sp>
        <p:nvSpPr>
          <p:cNvPr id="3" name="TextBox 2"/>
          <p:cNvSpPr txBox="1"/>
          <p:nvPr/>
        </p:nvSpPr>
        <p:spPr>
          <a:xfrm>
            <a:off x="3136404" y="3883296"/>
            <a:ext cx="1728192" cy="461665"/>
          </a:xfrm>
          <a:prstGeom prst="rect">
            <a:avLst/>
          </a:prstGeom>
          <a:noFill/>
        </p:spPr>
        <p:txBody>
          <a:bodyPr wrap="square" rtlCol="0">
            <a:spAutoFit/>
          </a:bodyPr>
          <a:lstStyle/>
          <a:p>
            <a:pPr algn="ctr"/>
            <a:r>
              <a:rPr lang="en-GB" sz="2400" dirty="0"/>
              <a:t>Athena</a:t>
            </a:r>
          </a:p>
        </p:txBody>
      </p:sp>
      <p:sp>
        <p:nvSpPr>
          <p:cNvPr id="5" name="TextBox 4"/>
          <p:cNvSpPr txBox="1"/>
          <p:nvPr/>
        </p:nvSpPr>
        <p:spPr>
          <a:xfrm>
            <a:off x="2844738" y="6337855"/>
            <a:ext cx="2311524" cy="461665"/>
          </a:xfrm>
          <a:prstGeom prst="rect">
            <a:avLst/>
          </a:prstGeom>
          <a:noFill/>
        </p:spPr>
        <p:txBody>
          <a:bodyPr wrap="square" rtlCol="0">
            <a:spAutoFit/>
          </a:bodyPr>
          <a:lstStyle/>
          <a:p>
            <a:pPr algn="ctr"/>
            <a:r>
              <a:rPr lang="en-GB" sz="2400" dirty="0"/>
              <a:t>Apollo</a:t>
            </a:r>
          </a:p>
        </p:txBody>
      </p:sp>
      <p:sp>
        <p:nvSpPr>
          <p:cNvPr id="9" name="TextBox 8"/>
          <p:cNvSpPr txBox="1"/>
          <p:nvPr/>
        </p:nvSpPr>
        <p:spPr>
          <a:xfrm>
            <a:off x="7435416" y="5980897"/>
            <a:ext cx="1512168" cy="461665"/>
          </a:xfrm>
          <a:prstGeom prst="rect">
            <a:avLst/>
          </a:prstGeom>
          <a:noFill/>
        </p:spPr>
        <p:txBody>
          <a:bodyPr wrap="square" rtlCol="0">
            <a:spAutoFit/>
          </a:bodyPr>
          <a:lstStyle/>
          <a:p>
            <a:pPr algn="ctr"/>
            <a:r>
              <a:rPr lang="en-GB" sz="2400" dirty="0"/>
              <a:t>Zeus</a:t>
            </a:r>
          </a:p>
        </p:txBody>
      </p:sp>
    </p:spTree>
    <p:extLst>
      <p:ext uri="{BB962C8B-B14F-4D97-AF65-F5344CB8AC3E}">
        <p14:creationId xmlns:p14="http://schemas.microsoft.com/office/powerpoint/2010/main" val="804488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Temple Elements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303" y="1913066"/>
            <a:ext cx="7237592" cy="3672408"/>
          </a:xfrm>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5776" y="3661424"/>
            <a:ext cx="24622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2257" y="1526706"/>
            <a:ext cx="28892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Box 1037"/>
          <p:cNvSpPr txBox="1"/>
          <p:nvPr/>
        </p:nvSpPr>
        <p:spPr>
          <a:xfrm>
            <a:off x="8682182" y="2964873"/>
            <a:ext cx="1939636" cy="369332"/>
          </a:xfrm>
          <a:prstGeom prst="rect">
            <a:avLst/>
          </a:prstGeom>
          <a:noFill/>
        </p:spPr>
        <p:txBody>
          <a:bodyPr wrap="square" rtlCol="0">
            <a:spAutoFit/>
          </a:bodyPr>
          <a:lstStyle/>
          <a:p>
            <a:pPr algn="ctr"/>
            <a:r>
              <a:rPr lang="en-GB" dirty="0" smtClean="0"/>
              <a:t>Antefixes</a:t>
            </a:r>
            <a:endParaRPr lang="en-GB" dirty="0"/>
          </a:p>
        </p:txBody>
      </p:sp>
      <p:cxnSp>
        <p:nvCxnSpPr>
          <p:cNvPr id="1040" name="Elbow Connector 1039"/>
          <p:cNvCxnSpPr/>
          <p:nvPr/>
        </p:nvCxnSpPr>
        <p:spPr>
          <a:xfrm rot="10800000">
            <a:off x="6779494" y="2595421"/>
            <a:ext cx="2355271" cy="55411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5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Temple Plan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5601" y="2060849"/>
            <a:ext cx="7090659" cy="3271847"/>
          </a:xfrm>
        </p:spPr>
      </p:pic>
    </p:spTree>
    <p:extLst>
      <p:ext uri="{BB962C8B-B14F-4D97-AF65-F5344CB8AC3E}">
        <p14:creationId xmlns:p14="http://schemas.microsoft.com/office/powerpoint/2010/main" val="345731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GB" altLang="en-US" dirty="0" smtClean="0"/>
              <a:t>The Greek ‘orders</a:t>
            </a:r>
            <a:r>
              <a:rPr lang="en-GB" altLang="en-US" dirty="0" smtClean="0"/>
              <a:t>’</a:t>
            </a:r>
            <a:endParaRPr lang="en-GB" altLang="en-US" dirty="0" smtClean="0"/>
          </a:p>
        </p:txBody>
      </p:sp>
      <p:pic>
        <p:nvPicPr>
          <p:cNvPr id="13315" name="Picture 6" descr="Order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223792" y="1300362"/>
            <a:ext cx="3744416" cy="5125642"/>
          </a:xfrm>
          <a:noFill/>
        </p:spPr>
      </p:pic>
      <p:sp>
        <p:nvSpPr>
          <p:cNvPr id="2" name="TextBox 1"/>
          <p:cNvSpPr txBox="1"/>
          <p:nvPr/>
        </p:nvSpPr>
        <p:spPr>
          <a:xfrm>
            <a:off x="4367808" y="6381329"/>
            <a:ext cx="1080120" cy="461665"/>
          </a:xfrm>
          <a:prstGeom prst="rect">
            <a:avLst/>
          </a:prstGeom>
          <a:noFill/>
        </p:spPr>
        <p:txBody>
          <a:bodyPr wrap="square" rtlCol="0">
            <a:spAutoFit/>
          </a:bodyPr>
          <a:lstStyle/>
          <a:p>
            <a:pPr algn="ctr"/>
            <a:r>
              <a:rPr lang="en-GB" sz="2400" dirty="0"/>
              <a:t>Doric</a:t>
            </a:r>
          </a:p>
        </p:txBody>
      </p:sp>
      <p:sp>
        <p:nvSpPr>
          <p:cNvPr id="4" name="TextBox 3"/>
          <p:cNvSpPr txBox="1"/>
          <p:nvPr/>
        </p:nvSpPr>
        <p:spPr>
          <a:xfrm>
            <a:off x="5591944" y="6381329"/>
            <a:ext cx="1224136" cy="461665"/>
          </a:xfrm>
          <a:prstGeom prst="rect">
            <a:avLst/>
          </a:prstGeom>
          <a:noFill/>
        </p:spPr>
        <p:txBody>
          <a:bodyPr wrap="square" rtlCol="0">
            <a:spAutoFit/>
          </a:bodyPr>
          <a:lstStyle/>
          <a:p>
            <a:pPr algn="ctr"/>
            <a:r>
              <a:rPr lang="en-GB" sz="2400" dirty="0"/>
              <a:t>Ionic</a:t>
            </a:r>
          </a:p>
        </p:txBody>
      </p:sp>
      <p:sp>
        <p:nvSpPr>
          <p:cNvPr id="5" name="TextBox 4"/>
          <p:cNvSpPr txBox="1"/>
          <p:nvPr/>
        </p:nvSpPr>
        <p:spPr>
          <a:xfrm>
            <a:off x="6798920" y="6408237"/>
            <a:ext cx="1512168" cy="461665"/>
          </a:xfrm>
          <a:prstGeom prst="rect">
            <a:avLst/>
          </a:prstGeom>
          <a:noFill/>
        </p:spPr>
        <p:txBody>
          <a:bodyPr wrap="square" rtlCol="0">
            <a:spAutoFit/>
          </a:bodyPr>
          <a:lstStyle/>
          <a:p>
            <a:r>
              <a:rPr lang="en-GB" sz="2400" dirty="0"/>
              <a:t>Corinthian</a:t>
            </a:r>
          </a:p>
        </p:txBody>
      </p:sp>
    </p:spTree>
    <p:extLst>
      <p:ext uri="{BB962C8B-B14F-4D97-AF65-F5344CB8AC3E}">
        <p14:creationId xmlns:p14="http://schemas.microsoft.com/office/powerpoint/2010/main" val="2982236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Doric</a:t>
            </a:r>
            <a:endParaRPr lang="en-GB"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9697" y="1628801"/>
            <a:ext cx="6034617" cy="4525963"/>
          </a:xfrm>
        </p:spPr>
      </p:pic>
      <p:sp>
        <p:nvSpPr>
          <p:cNvPr id="10" name="TextBox 9"/>
          <p:cNvSpPr txBox="1"/>
          <p:nvPr/>
        </p:nvSpPr>
        <p:spPr>
          <a:xfrm>
            <a:off x="6096000" y="1628800"/>
            <a:ext cx="1296144" cy="369332"/>
          </a:xfrm>
          <a:prstGeom prst="rect">
            <a:avLst/>
          </a:prstGeom>
          <a:noFill/>
        </p:spPr>
        <p:txBody>
          <a:bodyPr wrap="square" rtlCol="0">
            <a:spAutoFit/>
          </a:bodyPr>
          <a:lstStyle/>
          <a:p>
            <a:pPr algn="ctr"/>
            <a:r>
              <a:rPr lang="en-GB" b="1" dirty="0" err="1"/>
              <a:t>Triglyph</a:t>
            </a:r>
            <a:endParaRPr lang="en-GB" b="1" dirty="0"/>
          </a:p>
        </p:txBody>
      </p:sp>
      <p:sp>
        <p:nvSpPr>
          <p:cNvPr id="12" name="TextBox 11"/>
          <p:cNvSpPr txBox="1"/>
          <p:nvPr/>
        </p:nvSpPr>
        <p:spPr>
          <a:xfrm>
            <a:off x="7680176" y="2420888"/>
            <a:ext cx="1080120" cy="369332"/>
          </a:xfrm>
          <a:prstGeom prst="rect">
            <a:avLst/>
          </a:prstGeom>
          <a:noFill/>
        </p:spPr>
        <p:txBody>
          <a:bodyPr wrap="square" rtlCol="0">
            <a:spAutoFit/>
          </a:bodyPr>
          <a:lstStyle/>
          <a:p>
            <a:pPr algn="ctr"/>
            <a:r>
              <a:rPr lang="en-GB" b="1" dirty="0" err="1"/>
              <a:t>Metope</a:t>
            </a:r>
            <a:endParaRPr lang="en-GB" b="1" dirty="0"/>
          </a:p>
        </p:txBody>
      </p:sp>
      <p:cxnSp>
        <p:nvCxnSpPr>
          <p:cNvPr id="14" name="Straight Arrow Connector 13"/>
          <p:cNvCxnSpPr/>
          <p:nvPr/>
        </p:nvCxnSpPr>
        <p:spPr>
          <a:xfrm flipH="1">
            <a:off x="5447928" y="1998132"/>
            <a:ext cx="1296144"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p:cNvCxnSpPr>
          <p:nvPr/>
        </p:nvCxnSpPr>
        <p:spPr>
          <a:xfrm flipH="1">
            <a:off x="7824192" y="2790220"/>
            <a:ext cx="396044" cy="710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9696" y="2901772"/>
            <a:ext cx="864096" cy="369332"/>
          </a:xfrm>
          <a:prstGeom prst="rect">
            <a:avLst/>
          </a:prstGeom>
          <a:noFill/>
        </p:spPr>
        <p:txBody>
          <a:bodyPr wrap="square" rtlCol="0">
            <a:spAutoFit/>
          </a:bodyPr>
          <a:lstStyle/>
          <a:p>
            <a:pPr algn="ctr"/>
            <a:r>
              <a:rPr lang="en-GB" b="1" dirty="0" err="1"/>
              <a:t>Guttae</a:t>
            </a:r>
            <a:endParaRPr lang="en-GB" b="1" dirty="0"/>
          </a:p>
        </p:txBody>
      </p:sp>
      <p:cxnSp>
        <p:nvCxnSpPr>
          <p:cNvPr id="19" name="Straight Arrow Connector 18"/>
          <p:cNvCxnSpPr/>
          <p:nvPr/>
        </p:nvCxnSpPr>
        <p:spPr>
          <a:xfrm flipV="1">
            <a:off x="4223792" y="2901772"/>
            <a:ext cx="122413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50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sz="quarter"/>
          </p:nvPr>
        </p:nvSpPr>
        <p:spPr/>
        <p:txBody>
          <a:bodyPr/>
          <a:lstStyle/>
          <a:p>
            <a:pPr eaLnBrk="1" hangingPunct="1"/>
            <a:r>
              <a:rPr lang="en-GB" altLang="en-US" dirty="0" smtClean="0"/>
              <a:t>Ionic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1216932"/>
            <a:ext cx="7164288" cy="5373216"/>
          </a:xfrm>
          <a:prstGeom prst="rect">
            <a:avLst/>
          </a:prstGeom>
        </p:spPr>
      </p:pic>
    </p:spTree>
    <p:extLst>
      <p:ext uri="{BB962C8B-B14F-4D97-AF65-F5344CB8AC3E}">
        <p14:creationId xmlns:p14="http://schemas.microsoft.com/office/powerpoint/2010/main" val="2039365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352</Words>
  <Application>Microsoft Office PowerPoint</Application>
  <PresentationFormat>Widescreen</PresentationFormat>
  <Paragraphs>44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Greek Temples</vt:lpstr>
      <vt:lpstr>Parthenon</vt:lpstr>
      <vt:lpstr>What were they for?</vt:lpstr>
      <vt:lpstr>Temple Elements</vt:lpstr>
      <vt:lpstr>Temple Plan</vt:lpstr>
      <vt:lpstr>The Greek ‘orders’</vt:lpstr>
      <vt:lpstr>Doric</vt:lpstr>
      <vt:lpstr>Ionic</vt:lpstr>
      <vt:lpstr>Corinthian</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Waite</dc:creator>
  <cp:lastModifiedBy>Sally Waite</cp:lastModifiedBy>
  <cp:revision>8</cp:revision>
  <dcterms:created xsi:type="dcterms:W3CDTF">2019-09-11T12:22:34Z</dcterms:created>
  <dcterms:modified xsi:type="dcterms:W3CDTF">2019-10-28T18:34:26Z</dcterms:modified>
</cp:coreProperties>
</file>